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Nunito Sans Expanded Semi-Bold" charset="1" panose="00000000000000000000"/>
      <p:regular r:id="rId19"/>
    </p:embeddedFont>
    <p:embeddedFont>
      <p:font typeface="Nunito Sans Expanded Medium" charset="1" panose="00000000000000000000"/>
      <p:regular r:id="rId20"/>
    </p:embeddedFont>
    <p:embeddedFont>
      <p:font typeface="Nunito Sans Expanded Bold" charset="1" panose="00000000000000000000"/>
      <p:regular r:id="rId21"/>
    </p:embeddedFont>
    <p:embeddedFont>
      <p:font typeface="Roboto Mono" charset="1" panose="00000000000000000000"/>
      <p:regular r:id="rId22"/>
    </p:embeddedFont>
    <p:embeddedFont>
      <p:font typeface="Nunito Sans Expanded" charset="1" panose="000000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VAGW8KoLQlY.mp4" Type="http://schemas.openxmlformats.org/officeDocument/2006/relationships/video"/><Relationship Id="rId12" Target="../media/VAGW8KoLQlY.mp4" Type="http://schemas.microsoft.com/office/2007/relationships/media"/><Relationship Id="rId13" Target="../media/image19.jpeg" Type="http://schemas.openxmlformats.org/officeDocument/2006/relationships/image"/><Relationship Id="rId14" Target="../media/VAGW8BkVK0o.mp4" Type="http://schemas.openxmlformats.org/officeDocument/2006/relationships/video"/><Relationship Id="rId15" Target="../media/VAGW8BkVK0o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VAGW7jZbUIM.mp4" Type="http://schemas.openxmlformats.org/officeDocument/2006/relationships/video"/><Relationship Id="rId6" Target="../media/VAGW7jZbUIM.mp4" Type="http://schemas.microsoft.com/office/2007/relationships/media"/><Relationship Id="rId7" Target="../media/image17.jpeg" Type="http://schemas.openxmlformats.org/officeDocument/2006/relationships/image"/><Relationship Id="rId8" Target="../media/VAGW8L7OWJI.mp4" Type="http://schemas.openxmlformats.org/officeDocument/2006/relationships/video"/><Relationship Id="rId9" Target="../media/VAGW8L7OWJ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04986" y="2377975"/>
            <a:ext cx="17056485" cy="667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DEEP LEARNING MUSIC GENERATION PROJECT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05113" y="6684460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3" y="0"/>
                </a:lnTo>
                <a:lnTo>
                  <a:pt x="354513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9625" y="773985"/>
            <a:ext cx="8925183" cy="25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WILL OLSON, LUONG NGUYEN, OLUKOLE SOLABI, THANH TRAN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40878" y="773278"/>
            <a:ext cx="3237497" cy="25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FALL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8627" y="3105718"/>
            <a:ext cx="5036463" cy="6152582"/>
            <a:chOff x="0" y="0"/>
            <a:chExt cx="1326476" cy="1620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6476" cy="1620433"/>
            </a:xfrm>
            <a:custGeom>
              <a:avLst/>
              <a:gdLst/>
              <a:ahLst/>
              <a:cxnLst/>
              <a:rect r="r" b="b" t="t" l="l"/>
              <a:pathLst>
                <a:path h="1620433" w="1326476">
                  <a:moveTo>
                    <a:pt x="55338" y="0"/>
                  </a:moveTo>
                  <a:lnTo>
                    <a:pt x="1271138" y="0"/>
                  </a:lnTo>
                  <a:cubicBezTo>
                    <a:pt x="1301700" y="0"/>
                    <a:pt x="1326476" y="24776"/>
                    <a:pt x="1326476" y="55338"/>
                  </a:cubicBezTo>
                  <a:lnTo>
                    <a:pt x="1326476" y="1565095"/>
                  </a:lnTo>
                  <a:cubicBezTo>
                    <a:pt x="1326476" y="1595657"/>
                    <a:pt x="1301700" y="1620433"/>
                    <a:pt x="1271138" y="1620433"/>
                  </a:cubicBezTo>
                  <a:lnTo>
                    <a:pt x="55338" y="1620433"/>
                  </a:lnTo>
                  <a:cubicBezTo>
                    <a:pt x="24776" y="1620433"/>
                    <a:pt x="0" y="1595657"/>
                    <a:pt x="0" y="1565095"/>
                  </a:cubicBezTo>
                  <a:lnTo>
                    <a:pt x="0" y="55338"/>
                  </a:lnTo>
                  <a:cubicBezTo>
                    <a:pt x="0" y="24776"/>
                    <a:pt x="24776" y="0"/>
                    <a:pt x="5533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26476" cy="1658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788604" y="3794300"/>
            <a:ext cx="1039036" cy="931354"/>
          </a:xfrm>
          <a:custGeom>
            <a:avLst/>
            <a:gdLst/>
            <a:ahLst/>
            <a:cxnLst/>
            <a:rect r="r" b="b" t="t" l="l"/>
            <a:pathLst>
              <a:path h="931354" w="1039036">
                <a:moveTo>
                  <a:pt x="0" y="0"/>
                </a:moveTo>
                <a:lnTo>
                  <a:pt x="1039036" y="0"/>
                </a:lnTo>
                <a:lnTo>
                  <a:pt x="1039036" y="931354"/>
                </a:lnTo>
                <a:lnTo>
                  <a:pt x="0" y="931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27297" y="3105718"/>
            <a:ext cx="5036463" cy="6152582"/>
            <a:chOff x="0" y="0"/>
            <a:chExt cx="1326476" cy="16204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6476" cy="1620433"/>
            </a:xfrm>
            <a:custGeom>
              <a:avLst/>
              <a:gdLst/>
              <a:ahLst/>
              <a:cxnLst/>
              <a:rect r="r" b="b" t="t" l="l"/>
              <a:pathLst>
                <a:path h="1620433" w="1326476">
                  <a:moveTo>
                    <a:pt x="55338" y="0"/>
                  </a:moveTo>
                  <a:lnTo>
                    <a:pt x="1271138" y="0"/>
                  </a:lnTo>
                  <a:cubicBezTo>
                    <a:pt x="1301700" y="0"/>
                    <a:pt x="1326476" y="24776"/>
                    <a:pt x="1326476" y="55338"/>
                  </a:cubicBezTo>
                  <a:lnTo>
                    <a:pt x="1326476" y="1565095"/>
                  </a:lnTo>
                  <a:cubicBezTo>
                    <a:pt x="1326476" y="1595657"/>
                    <a:pt x="1301700" y="1620433"/>
                    <a:pt x="1271138" y="1620433"/>
                  </a:cubicBezTo>
                  <a:lnTo>
                    <a:pt x="55338" y="1620433"/>
                  </a:lnTo>
                  <a:cubicBezTo>
                    <a:pt x="24776" y="1620433"/>
                    <a:pt x="0" y="1595657"/>
                    <a:pt x="0" y="1565095"/>
                  </a:cubicBezTo>
                  <a:lnTo>
                    <a:pt x="0" y="55338"/>
                  </a:lnTo>
                  <a:cubicBezTo>
                    <a:pt x="0" y="24776"/>
                    <a:pt x="24776" y="0"/>
                    <a:pt x="5533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6476" cy="1658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2910" y="3098788"/>
            <a:ext cx="5036463" cy="6152582"/>
            <a:chOff x="0" y="0"/>
            <a:chExt cx="1326476" cy="1620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6476" cy="1620433"/>
            </a:xfrm>
            <a:custGeom>
              <a:avLst/>
              <a:gdLst/>
              <a:ahLst/>
              <a:cxnLst/>
              <a:rect r="r" b="b" t="t" l="l"/>
              <a:pathLst>
                <a:path h="1620433" w="1326476">
                  <a:moveTo>
                    <a:pt x="55338" y="0"/>
                  </a:moveTo>
                  <a:lnTo>
                    <a:pt x="1271138" y="0"/>
                  </a:lnTo>
                  <a:cubicBezTo>
                    <a:pt x="1301700" y="0"/>
                    <a:pt x="1326476" y="24776"/>
                    <a:pt x="1326476" y="55338"/>
                  </a:cubicBezTo>
                  <a:lnTo>
                    <a:pt x="1326476" y="1565095"/>
                  </a:lnTo>
                  <a:cubicBezTo>
                    <a:pt x="1326476" y="1595657"/>
                    <a:pt x="1301700" y="1620433"/>
                    <a:pt x="1271138" y="1620433"/>
                  </a:cubicBezTo>
                  <a:lnTo>
                    <a:pt x="55338" y="1620433"/>
                  </a:lnTo>
                  <a:cubicBezTo>
                    <a:pt x="24776" y="1620433"/>
                    <a:pt x="0" y="1595657"/>
                    <a:pt x="0" y="1565095"/>
                  </a:cubicBezTo>
                  <a:lnTo>
                    <a:pt x="0" y="55338"/>
                  </a:lnTo>
                  <a:cubicBezTo>
                    <a:pt x="0" y="24776"/>
                    <a:pt x="24776" y="0"/>
                    <a:pt x="5533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26476" cy="1658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43598" y="3681400"/>
            <a:ext cx="800803" cy="1092908"/>
          </a:xfrm>
          <a:custGeom>
            <a:avLst/>
            <a:gdLst/>
            <a:ahLst/>
            <a:cxnLst/>
            <a:rect r="r" b="b" t="t" l="l"/>
            <a:pathLst>
              <a:path h="1092908" w="800803">
                <a:moveTo>
                  <a:pt x="0" y="0"/>
                </a:moveTo>
                <a:lnTo>
                  <a:pt x="800804" y="0"/>
                </a:lnTo>
                <a:lnTo>
                  <a:pt x="800804" y="1092908"/>
                </a:lnTo>
                <a:lnTo>
                  <a:pt x="0" y="1092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99823" y="3794300"/>
            <a:ext cx="1045163" cy="1065135"/>
          </a:xfrm>
          <a:custGeom>
            <a:avLst/>
            <a:gdLst/>
            <a:ahLst/>
            <a:cxnLst/>
            <a:rect r="r" b="b" t="t" l="l"/>
            <a:pathLst>
              <a:path h="1065135" w="1045163">
                <a:moveTo>
                  <a:pt x="0" y="0"/>
                </a:moveTo>
                <a:lnTo>
                  <a:pt x="1045164" y="0"/>
                </a:lnTo>
                <a:lnTo>
                  <a:pt x="1045164" y="1065134"/>
                </a:lnTo>
                <a:lnTo>
                  <a:pt x="0" y="1065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8958" y="5590083"/>
            <a:ext cx="3518327" cy="32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QUANTITATIVE METRICS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9652" y="6127454"/>
            <a:ext cx="4256939" cy="290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75664" indent="-187832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Accu</a:t>
            </a:r>
            <a:r>
              <a:rPr lang="en-US" sz="1739" strike="noStrike" u="none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racy (59%): Proportion of correct predictions.</a:t>
            </a:r>
          </a:p>
          <a:p>
            <a:pPr algn="ctr" marL="375664" indent="-187832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39" strike="noStrike" u="none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Precision (24%): Proportion of musically appropriate notes.</a:t>
            </a:r>
          </a:p>
          <a:p>
            <a:pPr algn="ctr" marL="375664" indent="-187832" lvl="1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1739" strike="noStrike" u="none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Recall (35%): Model’s ability to capture diversity in notes.</a:t>
            </a:r>
          </a:p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44165" y="1374852"/>
            <a:ext cx="13999670" cy="1126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EVALUATION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07629" y="5590083"/>
            <a:ext cx="3518327" cy="32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QUALITATIVE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38323" y="6127454"/>
            <a:ext cx="4256939" cy="128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Listening tests revealed strengths in basic structure but identified repetition and abrupt changes.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63242" y="5583153"/>
            <a:ext cx="3518327" cy="32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ERROR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93936" y="6120524"/>
            <a:ext cx="4256939" cy="128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Issues with note length, repetitive patterns, and sudden pitch changes were adjusted for smoother output.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5087" y="-661679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9625" y="7094372"/>
            <a:ext cx="5465802" cy="111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cap="flat" w="19050">
            <a:solidFill>
              <a:srgbClr val="211F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2732346" y="5173785"/>
            <a:ext cx="0" cy="796637"/>
          </a:xfrm>
          <a:prstGeom prst="line">
            <a:avLst/>
          </a:prstGeom>
          <a:ln cap="flat" w="19050">
            <a:solidFill>
              <a:srgbClr val="211F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19396" y="2084661"/>
            <a:ext cx="3825900" cy="3089124"/>
            <a:chOff x="0" y="0"/>
            <a:chExt cx="872834" cy="7047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2834" cy="704747"/>
            </a:xfrm>
            <a:custGeom>
              <a:avLst/>
              <a:gdLst/>
              <a:ahLst/>
              <a:cxnLst/>
              <a:rect r="r" b="b" t="t" l="l"/>
              <a:pathLst>
                <a:path h="704747" w="872834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68741" y="3214229"/>
            <a:ext cx="3127211" cy="128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Model captures basic musical patterns but needs improvement in variety and coherence.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741" y="2617619"/>
            <a:ext cx="3127211" cy="38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FINDINGS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7051697" y="5162789"/>
            <a:ext cx="0" cy="796637"/>
          </a:xfrm>
          <a:prstGeom prst="line">
            <a:avLst/>
          </a:prstGeom>
          <a:ln cap="flat" w="19050">
            <a:solidFill>
              <a:srgbClr val="211F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138747" y="2073665"/>
            <a:ext cx="3825900" cy="3089124"/>
            <a:chOff x="0" y="0"/>
            <a:chExt cx="872834" cy="7047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2834" cy="704747"/>
            </a:xfrm>
            <a:custGeom>
              <a:avLst/>
              <a:gdLst/>
              <a:ahLst/>
              <a:cxnLst/>
              <a:rect r="r" b="b" t="t" l="l"/>
              <a:pathLst>
                <a:path h="704747" w="872834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488092" y="3203233"/>
            <a:ext cx="3127211" cy="160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Experiment with advanced models, larger datasets, and post-processing for refined output.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8092" y="2606623"/>
            <a:ext cx="3127211" cy="38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FUTURE WORK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1371048" y="5162789"/>
            <a:ext cx="0" cy="796637"/>
          </a:xfrm>
          <a:prstGeom prst="line">
            <a:avLst/>
          </a:prstGeom>
          <a:ln cap="flat" w="19050">
            <a:solidFill>
              <a:srgbClr val="211F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9458097" y="2073665"/>
            <a:ext cx="3825900" cy="3089124"/>
            <a:chOff x="0" y="0"/>
            <a:chExt cx="872834" cy="7047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2834" cy="704747"/>
            </a:xfrm>
            <a:custGeom>
              <a:avLst/>
              <a:gdLst/>
              <a:ahLst/>
              <a:cxnLst/>
              <a:rect r="r" b="b" t="t" l="l"/>
              <a:pathLst>
                <a:path h="704747" w="872834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807442" y="3203233"/>
            <a:ext cx="3127211" cy="160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Potential in music composition tools, background music generation, and soundscapes for media.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07442" y="2606623"/>
            <a:ext cx="3127211" cy="38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5690398" y="5162789"/>
            <a:ext cx="0" cy="796637"/>
          </a:xfrm>
          <a:prstGeom prst="line">
            <a:avLst/>
          </a:prstGeom>
          <a:ln cap="flat" w="19050">
            <a:solidFill>
              <a:srgbClr val="211F1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3777448" y="2073665"/>
            <a:ext cx="3825900" cy="3089124"/>
            <a:chOff x="0" y="0"/>
            <a:chExt cx="872834" cy="70474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2834" cy="704747"/>
            </a:xfrm>
            <a:custGeom>
              <a:avLst/>
              <a:gdLst/>
              <a:ahLst/>
              <a:cxnLst/>
              <a:rect r="r" b="b" t="t" l="l"/>
              <a:pathLst>
                <a:path h="704747" w="872834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anchor="ctr" rtlCol="false" tIns="58646" lIns="58646" bIns="58646" rIns="58646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126793" y="3203233"/>
            <a:ext cx="3127211" cy="160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7"/>
              </a:lnSpc>
              <a:spcBef>
                <a:spcPct val="0"/>
              </a:spcBef>
            </a:pPr>
            <a:r>
              <a:rPr lang="en-US" sz="17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Gained experience with sequence modeling, data preprocessing, and evaluating generative models.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26793" y="2606623"/>
            <a:ext cx="3127211" cy="384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TAKEAWAYS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2113080">
            <a:off x="15250571" y="322537"/>
            <a:ext cx="2588885" cy="1766914"/>
          </a:xfrm>
          <a:custGeom>
            <a:avLst/>
            <a:gdLst/>
            <a:ahLst/>
            <a:cxnLst/>
            <a:rect r="r" b="b" t="t" l="l"/>
            <a:pathLst>
              <a:path h="1766914" w="2588885">
                <a:moveTo>
                  <a:pt x="0" y="0"/>
                </a:moveTo>
                <a:lnTo>
                  <a:pt x="2588885" y="0"/>
                </a:lnTo>
                <a:lnTo>
                  <a:pt x="2588885" y="1766914"/>
                </a:lnTo>
                <a:lnTo>
                  <a:pt x="0" y="1766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 strike="noStrike" u="none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9672" y="5815064"/>
            <a:ext cx="7669606" cy="34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1"/>
              </a:lnSpc>
              <a:spcBef>
                <a:spcPct val="0"/>
              </a:spcBef>
            </a:pPr>
            <a:r>
              <a:rPr lang="en-US" sz="1939">
                <a:solidFill>
                  <a:srgbClr val="211F1C"/>
                </a:solidFill>
                <a:latin typeface="Roboto Mono"/>
                <a:ea typeface="Roboto Mono"/>
                <a:cs typeface="Roboto Mono"/>
                <a:sym typeface="Roboto Mono"/>
              </a:rPr>
              <a:t>Any question for us?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40878" y="773278"/>
            <a:ext cx="3237497" cy="25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b="true" sz="1439" spc="211">
                <a:solidFill>
                  <a:srgbClr val="211F1C"/>
                </a:solidFill>
                <a:latin typeface="Nunito Sans Expanded Semi-Bold"/>
                <a:ea typeface="Nunito Sans Expanded Semi-Bold"/>
                <a:cs typeface="Nunito Sans Expanded Semi-Bold"/>
                <a:sym typeface="Nunito Sans Expanded Semi-Bold"/>
              </a:rPr>
              <a:t>FALL 2024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68210" y="6688021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91530" y="3712397"/>
            <a:ext cx="6667500" cy="874356"/>
            <a:chOff x="0" y="0"/>
            <a:chExt cx="2126876" cy="278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PROBLEM DEFINITION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625" y="3712397"/>
            <a:ext cx="897095" cy="874356"/>
            <a:chOff x="0" y="0"/>
            <a:chExt cx="286166" cy="278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91530" y="4913454"/>
            <a:ext cx="6667500" cy="874356"/>
            <a:chOff x="0" y="0"/>
            <a:chExt cx="2126876" cy="2789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PROJECT GOAL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625" y="4913454"/>
            <a:ext cx="897095" cy="874356"/>
            <a:chOff x="0" y="0"/>
            <a:chExt cx="286166" cy="2789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91530" y="6114511"/>
            <a:ext cx="6667500" cy="874356"/>
            <a:chOff x="0" y="0"/>
            <a:chExt cx="2126876" cy="278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MODEL DESCRIPTION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625" y="6114511"/>
            <a:ext cx="897095" cy="874356"/>
            <a:chOff x="0" y="0"/>
            <a:chExt cx="286166" cy="2789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06624" y="3712397"/>
            <a:ext cx="897095" cy="874356"/>
            <a:chOff x="0" y="0"/>
            <a:chExt cx="286166" cy="2789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89468" y="3712397"/>
            <a:ext cx="6667500" cy="874356"/>
            <a:chOff x="0" y="0"/>
            <a:chExt cx="2126876" cy="2789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TRAINING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606624" y="4913454"/>
            <a:ext cx="897095" cy="874356"/>
            <a:chOff x="0" y="0"/>
            <a:chExt cx="286166" cy="2789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789468" y="4913454"/>
            <a:ext cx="6667500" cy="874356"/>
            <a:chOff x="0" y="0"/>
            <a:chExt cx="2126876" cy="2789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2557"/>
                </a:lnSpc>
                <a:spcBef>
                  <a:spcPct val="0"/>
                </a:spcBef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EXPECTED OUTPUT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606624" y="6114511"/>
            <a:ext cx="897095" cy="874356"/>
            <a:chOff x="0" y="0"/>
            <a:chExt cx="286166" cy="2789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7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789468" y="6114511"/>
            <a:ext cx="6667500" cy="874356"/>
            <a:chOff x="0" y="0"/>
            <a:chExt cx="2126876" cy="2789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EVALUATION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809625" y="1883890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TABLE OF CONTENT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09625" y="7312717"/>
            <a:ext cx="897095" cy="874356"/>
            <a:chOff x="0" y="0"/>
            <a:chExt cx="286166" cy="27891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4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992470" y="7312717"/>
            <a:ext cx="6667500" cy="874356"/>
            <a:chOff x="0" y="0"/>
            <a:chExt cx="2126876" cy="27891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MODEL ARCHITECTURE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606624" y="7312717"/>
            <a:ext cx="897095" cy="874356"/>
            <a:chOff x="0" y="0"/>
            <a:chExt cx="286166" cy="27891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b="true" sz="2139" spc="314">
                  <a:solidFill>
                    <a:srgbClr val="000000"/>
                  </a:solidFill>
                  <a:latin typeface="Nunito Sans Expanded Bold"/>
                  <a:ea typeface="Nunito Sans Expanded Bold"/>
                  <a:cs typeface="Nunito Sans Expanded Bold"/>
                  <a:sym typeface="Nunito Sans Expanded Bold"/>
                </a:rPr>
                <a:t>8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0789468" y="7312717"/>
            <a:ext cx="6667500" cy="874356"/>
            <a:chOff x="0" y="0"/>
            <a:chExt cx="2126876" cy="2789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b="true" sz="1739" spc="255">
                  <a:solidFill>
                    <a:srgbClr val="000000"/>
                  </a:solidFill>
                  <a:latin typeface="Nunito Sans Expanded Medium"/>
                  <a:ea typeface="Nunito Sans Expanded Medium"/>
                  <a:cs typeface="Nunito Sans Expanded Medium"/>
                  <a:sym typeface="Nunito Sans Expanded Medium"/>
                </a:rPr>
                <a:t>CONCLUSION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2922333">
            <a:off x="15066158" y="104355"/>
            <a:ext cx="2590861" cy="2914056"/>
          </a:xfrm>
          <a:custGeom>
            <a:avLst/>
            <a:gdLst/>
            <a:ahLst/>
            <a:cxnLst/>
            <a:rect r="r" b="b" t="t" l="l"/>
            <a:pathLst>
              <a:path h="2914056" w="2590861">
                <a:moveTo>
                  <a:pt x="0" y="0"/>
                </a:moveTo>
                <a:lnTo>
                  <a:pt x="2590860" y="0"/>
                </a:lnTo>
                <a:lnTo>
                  <a:pt x="2590860" y="2914057"/>
                </a:lnTo>
                <a:lnTo>
                  <a:pt x="0" y="2914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9761" y="-479258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81100"/>
            <a:ext cx="12868736" cy="111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PROBLEM DEFINITION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34721"/>
            <a:ext cx="12353338" cy="601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Description: Creating music with deep learning is complex due to music’s sequential nature and structure.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Why It Matters: Automating music generation has applications in creative assistance, background music, and media.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Challenges: Music requires capturing rhythm, pitch, dynamics, and structure, which are difficult for models to learn accurately.</a:t>
            </a:r>
          </a:p>
          <a:p>
            <a:pPr algn="l"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9761" y="-479258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195367" y="585317"/>
            <a:ext cx="3897266" cy="3997539"/>
          </a:xfrm>
          <a:custGeom>
            <a:avLst/>
            <a:gdLst/>
            <a:ahLst/>
            <a:cxnLst/>
            <a:rect r="r" b="b" t="t" l="l"/>
            <a:pathLst>
              <a:path h="3997539" w="3897266">
                <a:moveTo>
                  <a:pt x="0" y="0"/>
                </a:moveTo>
                <a:lnTo>
                  <a:pt x="3897266" y="0"/>
                </a:lnTo>
                <a:lnTo>
                  <a:pt x="3897266" y="3997540"/>
                </a:lnTo>
                <a:lnTo>
                  <a:pt x="0" y="399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53929" y="5572917"/>
            <a:ext cx="3780143" cy="4166490"/>
          </a:xfrm>
          <a:custGeom>
            <a:avLst/>
            <a:gdLst/>
            <a:ahLst/>
            <a:cxnLst/>
            <a:rect r="r" b="b" t="t" l="l"/>
            <a:pathLst>
              <a:path h="4166490" w="3780143">
                <a:moveTo>
                  <a:pt x="0" y="0"/>
                </a:moveTo>
                <a:lnTo>
                  <a:pt x="3780142" y="0"/>
                </a:lnTo>
                <a:lnTo>
                  <a:pt x="3780142" y="4166490"/>
                </a:lnTo>
                <a:lnTo>
                  <a:pt x="0" y="4166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-5400000">
            <a:off x="1180154" y="5157600"/>
            <a:ext cx="10324725" cy="0"/>
          </a:xfrm>
          <a:prstGeom prst="line">
            <a:avLst/>
          </a:prstGeom>
          <a:ln cap="rnd" w="9525">
            <a:solidFill>
              <a:srgbClr val="00C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924338"/>
            <a:ext cx="4118181" cy="243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PROJECT GOAL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482468" y="1612619"/>
            <a:ext cx="4776832" cy="1942937"/>
            <a:chOff x="0" y="0"/>
            <a:chExt cx="6369110" cy="259058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92285"/>
              <a:ext cx="6369110" cy="149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22"/>
                </a:lnSpc>
              </a:pPr>
              <a:r>
                <a:rPr lang="en-US" sz="2158">
                  <a:solidFill>
                    <a:srgbClr val="211F1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Develop a model that generates coherent and musically pleasing sequences.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6369110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600" spc="260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OBJECTIVE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82468" y="6670881"/>
            <a:ext cx="4776832" cy="1970562"/>
            <a:chOff x="0" y="0"/>
            <a:chExt cx="6369110" cy="26274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01810"/>
              <a:ext cx="6369110" cy="1525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211F1C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Generate music that follows learned patterns and maintains musicality.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6369110" cy="520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600" spc="260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EXPECTED OUTCOMES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6347279" y="5073124"/>
            <a:ext cx="11940721" cy="0"/>
          </a:xfrm>
          <a:prstGeom prst="line">
            <a:avLst/>
          </a:prstGeom>
          <a:ln cap="rnd" w="9525">
            <a:solidFill>
              <a:srgbClr val="00C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9761" y="-479258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81100"/>
            <a:ext cx="12868736" cy="111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MODEL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34721"/>
            <a:ext cx="12353338" cy="491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Model: LSTM (Long Short-Term Memory) network, ideal for handling sequential data.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Why LSTM?: Captures long-term dependencies, essential for musical coherence and pattern recognition.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Data: MIDI files with features like note timing, pitch, duration, and velocity extracted for training.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585967" y="603499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7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7" y="4114800"/>
                </a:lnTo>
                <a:lnTo>
                  <a:pt x="44462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9761" y="-479258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81100"/>
            <a:ext cx="12868736" cy="111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MODEL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34721"/>
            <a:ext cx="12353338" cy="491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Layers: Input layer, LSTM layers (2 layers with hidden units), and an output layer.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Key Parameters: 128 hidden units, dropout for overfitting prevention.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Learning: Model predicts the next note in a sequence based on prior notes, learning patterns over time.</a:t>
            </a:r>
          </a:p>
          <a:p>
            <a:pPr algn="l"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9761" y="-479258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81100"/>
            <a:ext cx="12868736" cy="218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TRAINING THE MODEL</a:t>
            </a:r>
          </a:p>
          <a:p>
            <a:pPr algn="l">
              <a:lnSpc>
                <a:spcPts val="84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34721"/>
            <a:ext cx="12353338" cy="491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Data Preparation: MIDI files processed into uniform sequences, suitable for model input.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Metrics Monitored: Loss reduction over epochs, used to track learning progress.</a:t>
            </a:r>
          </a:p>
          <a:p>
            <a:pPr algn="l">
              <a:lnSpc>
                <a:spcPts val="4399"/>
              </a:lnSpc>
            </a:pP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 spc="323">
                <a:solidFill>
                  <a:srgbClr val="211F1C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Challenges: Overfitting, long training times, and memory issues addressed with batch processing and dropout.</a:t>
            </a:r>
          </a:p>
          <a:p>
            <a:pPr algn="l"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9761" y="-479258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1570078">
            <a:off x="12908665" y="-3408115"/>
            <a:ext cx="10349643" cy="8411437"/>
          </a:xfrm>
          <a:custGeom>
            <a:avLst/>
            <a:gdLst/>
            <a:ahLst/>
            <a:cxnLst/>
            <a:rect r="r" b="b" t="t" l="l"/>
            <a:pathLst>
              <a:path h="8411437" w="10349643">
                <a:moveTo>
                  <a:pt x="10349643" y="0"/>
                </a:moveTo>
                <a:lnTo>
                  <a:pt x="0" y="0"/>
                </a:lnTo>
                <a:lnTo>
                  <a:pt x="0" y="8411437"/>
                </a:lnTo>
                <a:lnTo>
                  <a:pt x="10349643" y="8411437"/>
                </a:lnTo>
                <a:lnTo>
                  <a:pt x="103496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1616" y="2561888"/>
            <a:ext cx="6290607" cy="5365515"/>
          </a:xfrm>
          <a:custGeom>
            <a:avLst/>
            <a:gdLst/>
            <a:ahLst/>
            <a:cxnLst/>
            <a:rect r="r" b="b" t="t" l="l"/>
            <a:pathLst>
              <a:path h="5365515" w="6290607">
                <a:moveTo>
                  <a:pt x="0" y="0"/>
                </a:moveTo>
                <a:lnTo>
                  <a:pt x="6290607" y="0"/>
                </a:lnTo>
                <a:lnTo>
                  <a:pt x="6290607" y="5365516"/>
                </a:lnTo>
                <a:lnTo>
                  <a:pt x="0" y="5365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02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66754" y="2516834"/>
            <a:ext cx="10922157" cy="4894842"/>
            <a:chOff x="0" y="0"/>
            <a:chExt cx="14562876" cy="65264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4562876" cy="2170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884"/>
                </a:lnSpc>
              </a:pPr>
              <a:r>
                <a:rPr lang="en-US" sz="10736">
                  <a:solidFill>
                    <a:srgbClr val="211F1C"/>
                  </a:solidFill>
                  <a:latin typeface="Anton"/>
                  <a:ea typeface="Anton"/>
                  <a:cs typeface="Anton"/>
                  <a:sym typeface="Anton"/>
                </a:rPr>
                <a:t>EXPECTED OUTCOME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53926"/>
              <a:ext cx="14562876" cy="3472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4160" indent="-202080" lvl="1">
                <a:lnSpc>
                  <a:spcPts val="2620"/>
                </a:lnSpc>
                <a:buFont typeface="Arial"/>
                <a:buChar char="•"/>
              </a:pPr>
              <a:r>
                <a:rPr lang="en-US" sz="1871" spc="275">
                  <a:solidFill>
                    <a:srgbClr val="211F1C"/>
                  </a:solidFill>
                  <a:latin typeface="Nunito Sans Expanded"/>
                  <a:ea typeface="Nunito Sans Expanded"/>
                  <a:cs typeface="Nunito Sans Expanded"/>
                  <a:sym typeface="Nunito Sans Expanded"/>
                </a:rPr>
                <a:t>Generated Music: Coherent sequences with smooth transitions and repetitive motifs.</a:t>
              </a:r>
            </a:p>
            <a:p>
              <a:pPr algn="l">
                <a:lnSpc>
                  <a:spcPts val="2620"/>
                </a:lnSpc>
              </a:pPr>
            </a:p>
            <a:p>
              <a:pPr algn="l" marL="404160" indent="-202080" lvl="1">
                <a:lnSpc>
                  <a:spcPts val="2620"/>
                </a:lnSpc>
                <a:buFont typeface="Arial"/>
                <a:buChar char="•"/>
              </a:pPr>
              <a:r>
                <a:rPr lang="en-US" sz="1871" spc="275">
                  <a:solidFill>
                    <a:srgbClr val="211F1C"/>
                  </a:solidFill>
                  <a:latin typeface="Nunito Sans Expanded"/>
                  <a:ea typeface="Nunito Sans Expanded"/>
                  <a:cs typeface="Nunito Sans Expanded"/>
                  <a:sym typeface="Nunito Sans Expanded"/>
                </a:rPr>
                <a:t>Qualities: Good sequences have logical flow, repeated patterns, and appropriate pitch/velocity.</a:t>
              </a:r>
            </a:p>
            <a:p>
              <a:pPr algn="l">
                <a:lnSpc>
                  <a:spcPts val="2620"/>
                </a:lnSpc>
              </a:pPr>
            </a:p>
            <a:p>
              <a:pPr algn="l" marL="404160" indent="-202080" lvl="1">
                <a:lnSpc>
                  <a:spcPts val="2620"/>
                </a:lnSpc>
                <a:buFont typeface="Arial"/>
                <a:buChar char="•"/>
              </a:pPr>
              <a:r>
                <a:rPr lang="en-US" sz="1871" spc="275">
                  <a:solidFill>
                    <a:srgbClr val="211F1C"/>
                  </a:solidFill>
                  <a:latin typeface="Nunito Sans Expanded"/>
                  <a:ea typeface="Nunito Sans Expanded"/>
                  <a:cs typeface="Nunito Sans Expanded"/>
                  <a:sym typeface="Nunito Sans Expanded"/>
                </a:rPr>
                <a:t>Limitations: May struggle with complex compositions or long sequences; lacks nuanced dynamics.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9760" y="-1666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657" t="0" r="657" b="0"/>
          <a:stretch>
            <a:fillRect/>
          </a:stretch>
        </p:blipFill>
        <p:spPr>
          <a:xfrm flipH="false" flipV="false" rot="0">
            <a:off x="809625" y="2320296"/>
            <a:ext cx="5149886" cy="2935435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657" t="0" r="657" b="0"/>
          <a:stretch>
            <a:fillRect/>
          </a:stretch>
        </p:blipFill>
        <p:spPr>
          <a:xfrm flipH="false" flipV="false" rot="0">
            <a:off x="809625" y="6322865"/>
            <a:ext cx="5149886" cy="2935435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12000" r="0" b="12000"/>
          <a:stretch>
            <a:fillRect/>
          </a:stretch>
        </p:blipFill>
        <p:spPr>
          <a:xfrm flipH="false" flipV="false" rot="0">
            <a:off x="7362812" y="2320296"/>
            <a:ext cx="5149886" cy="2935435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657" t="0" r="657" b="0"/>
          <a:stretch>
            <a:fillRect/>
          </a:stretch>
        </p:blipFill>
        <p:spPr>
          <a:xfrm flipH="false" flipV="false" rot="0">
            <a:off x="7362812" y="6322865"/>
            <a:ext cx="5149886" cy="293543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09625" y="547302"/>
            <a:ext cx="10158899" cy="111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OUTPUT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9625" y="1586298"/>
            <a:ext cx="1757158" cy="64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 b="true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Pattern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039" y="5481101"/>
            <a:ext cx="1674331" cy="64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 b="true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62812" y="1586298"/>
            <a:ext cx="2456421" cy="64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 b="true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Intonation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9197" y="5481101"/>
            <a:ext cx="1812448" cy="64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 b="true">
                <a:solidFill>
                  <a:srgbClr val="211F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Rythem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DAGTyQMukjU</dc:identifier>
  <dcterms:modified xsi:type="dcterms:W3CDTF">2011-08-01T06:04:30Z</dcterms:modified>
  <cp:revision>1</cp:revision>
  <dc:title>ICS 690 </dc:title>
</cp:coreProperties>
</file>